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4"/>
  </p:notesMasterIdLst>
  <p:handoutMasterIdLst>
    <p:handoutMasterId r:id="rId25"/>
  </p:handoutMasterIdLst>
  <p:sldIdLst>
    <p:sldId id="631" r:id="rId3"/>
    <p:sldId id="632" r:id="rId4"/>
    <p:sldId id="633" r:id="rId5"/>
    <p:sldId id="634" r:id="rId6"/>
    <p:sldId id="635" r:id="rId7"/>
    <p:sldId id="636" r:id="rId8"/>
    <p:sldId id="637" r:id="rId9"/>
    <p:sldId id="638" r:id="rId10"/>
    <p:sldId id="639" r:id="rId11"/>
    <p:sldId id="640" r:id="rId12"/>
    <p:sldId id="641" r:id="rId13"/>
    <p:sldId id="642" r:id="rId14"/>
    <p:sldId id="643" r:id="rId15"/>
    <p:sldId id="644" r:id="rId16"/>
    <p:sldId id="645" r:id="rId17"/>
    <p:sldId id="646" r:id="rId18"/>
    <p:sldId id="647" r:id="rId19"/>
    <p:sldId id="648" r:id="rId20"/>
    <p:sldId id="649" r:id="rId21"/>
    <p:sldId id="650" r:id="rId22"/>
    <p:sldId id="651" r:id="rId2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The Market System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CEC8C59D-5CC2-4612-91DF-3788E5AAF578}">
      <dgm:prSet custT="1"/>
      <dgm:spPr/>
      <dgm:t>
        <a:bodyPr/>
        <a:lstStyle/>
        <a:p>
          <a:r>
            <a:rPr lang="en-US" sz="2800" b="0" dirty="0"/>
            <a:t>Real Estate Market Dynamics</a:t>
          </a:r>
        </a:p>
      </dgm:t>
    </dgm:pt>
    <dgm:pt modelId="{803770E9-5660-4AFD-A7E5-F37C81ED0C14}" type="parTrans" cxnId="{A4951388-A651-4DA3-9E11-B36F437D4EF0}">
      <dgm:prSet/>
      <dgm:spPr/>
      <dgm:t>
        <a:bodyPr/>
        <a:lstStyle/>
        <a:p>
          <a:endParaRPr lang="en-US"/>
        </a:p>
      </dgm:t>
    </dgm:pt>
    <dgm:pt modelId="{95275530-35EE-47D9-BBC2-1B315CE63A85}" type="sibTrans" cxnId="{A4951388-A651-4DA3-9E11-B36F437D4EF0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2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EE4A65CD-E7C2-450B-A4F9-E61B079C3EC5}" type="pres">
      <dgm:prSet presAssocID="{CEC8C59D-5CC2-4612-91DF-3788E5AAF578}" presName="parentText" presStyleLbl="node1" presStyleIdx="1" presStyleCnt="2" custLinFactY="-2506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9C6B1E2E-6E22-4C17-B818-0EEA4928CF10}" type="presOf" srcId="{6819D456-DB70-4462-A4D0-E01F8287C35C}" destId="{F8657375-F6AF-454D-8B1A-A71022EE2F15}" srcOrd="0" destOrd="0" presId="urn:microsoft.com/office/officeart/2005/8/layout/vList2"/>
    <dgm:cxn modelId="{EC0F3F30-4AE4-4804-A181-A3F86A35E5F3}" type="presOf" srcId="{CEC8C59D-5CC2-4612-91DF-3788E5AAF578}" destId="{EE4A65CD-E7C2-450B-A4F9-E61B079C3EC5}" srcOrd="0" destOrd="0" presId="urn:microsoft.com/office/officeart/2005/8/layout/vList2"/>
    <dgm:cxn modelId="{1E7ADD50-24B2-48B3-8731-777348219D4D}" type="presOf" srcId="{420FE836-15B6-40BC-9F25-40BD8E0A5E39}" destId="{61E18645-9A1E-41BA-8952-7654E9D4A096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A4951388-A651-4DA3-9E11-B36F437D4EF0}" srcId="{420FE836-15B6-40BC-9F25-40BD8E0A5E39}" destId="{CEC8C59D-5CC2-4612-91DF-3788E5AAF578}" srcOrd="1" destOrd="0" parTransId="{803770E9-5660-4AFD-A7E5-F37C81ED0C14}" sibTransId="{95275530-35EE-47D9-BBC2-1B315CE63A85}"/>
    <dgm:cxn modelId="{AA9D1DC6-AED0-44D1-BC54-8A53523F1B45}" type="presParOf" srcId="{61E18645-9A1E-41BA-8952-7654E9D4A096}" destId="{F8657375-F6AF-454D-8B1A-A71022EE2F15}" srcOrd="0" destOrd="0" presId="urn:microsoft.com/office/officeart/2005/8/layout/vList2"/>
    <dgm:cxn modelId="{C4093A6B-57D5-450A-8C3D-382FB7C77E2F}" type="presParOf" srcId="{61E18645-9A1E-41BA-8952-7654E9D4A096}" destId="{2A581299-9EDE-4CC3-99DE-E79BADEB3DD9}" srcOrd="1" destOrd="0" presId="urn:microsoft.com/office/officeart/2005/8/layout/vList2"/>
    <dgm:cxn modelId="{5282DAAE-5B2D-414F-9B9D-FAA7E59BA826}" type="presParOf" srcId="{61E18645-9A1E-41BA-8952-7654E9D4A096}" destId="{EE4A65CD-E7C2-450B-A4F9-E61B079C3EC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169456"/>
          <a:ext cx="5029199" cy="12168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Market System</a:t>
          </a:r>
        </a:p>
      </dsp:txBody>
      <dsp:txXfrm>
        <a:off x="59399" y="228855"/>
        <a:ext cx="4910401" cy="1098002"/>
      </dsp:txXfrm>
    </dsp:sp>
    <dsp:sp modelId="{EE4A65CD-E7C2-450B-A4F9-E61B079C3EC5}">
      <dsp:nvSpPr>
        <dsp:cNvPr id="0" name=""/>
        <dsp:cNvSpPr/>
      </dsp:nvSpPr>
      <dsp:spPr>
        <a:xfrm>
          <a:off x="0" y="1361806"/>
          <a:ext cx="5029199" cy="12168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Market Dynamics</a:t>
          </a:r>
        </a:p>
      </dsp:txBody>
      <dsp:txXfrm>
        <a:off x="59399" y="1421205"/>
        <a:ext cx="4910401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050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970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624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456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94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07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4738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57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384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22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5008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924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15: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REAL ESTATE MARKET ECONOMICS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057400" y="2405205"/>
          <a:ext cx="5029200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2698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#15  Real Estate Market Economics        Slide 15-1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162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Economic characteristics of real estate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Governed by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supply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demand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price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costs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value components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government influence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202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Distinguishing features of real estate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Inherent value  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real estate is scarce and a factor of production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Unique appeal </a:t>
            </a:r>
            <a:r>
              <a:rPr lang="en-US" sz="2400" dirty="0"/>
              <a:t>– no two parcels alike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Immovable supply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Demand must come to the supply!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93159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2789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051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Distinguishing features of real estate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Illiquid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cannot readily be sold for cash; takes time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Slow response </a:t>
            </a:r>
            <a:r>
              <a:rPr lang="en-US" sz="2400" dirty="0"/>
              <a:t>to cycles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construction of new supply takes time</a:t>
            </a:r>
            <a:br>
              <a:rPr lang="en-US" sz="2000" dirty="0"/>
            </a:br>
            <a:endParaRPr lang="en-US" sz="20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Decentralized</a:t>
            </a:r>
            <a:r>
              <a:rPr lang="en-US" sz="2400" dirty="0"/>
              <a:t> market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Susceptible to local market swings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174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Real estate supply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Property available for sale or lease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Measured in dwelling units, square feet, acres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Influenced by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costs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finance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returns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government regulation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380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Real estate demand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Property buyers and tenants </a:t>
            </a:r>
            <a:r>
              <a:rPr lang="en-US" sz="2400" b="1" dirty="0"/>
              <a:t>wish to acquire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Residential demand measured in number of </a:t>
            </a:r>
            <a:r>
              <a:rPr lang="en-US" sz="2400" b="1" dirty="0"/>
              <a:t>households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Commercial demand measured in </a:t>
            </a:r>
            <a:r>
              <a:rPr lang="en-US" sz="2400" b="1" dirty="0"/>
              <a:t>square feet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Undeveloped land demand measured in </a:t>
            </a:r>
            <a:r>
              <a:rPr lang="en-US" sz="2400" b="1" dirty="0"/>
              <a:t>acres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083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Influences on real estate demand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Residential</a:t>
            </a:r>
            <a:r>
              <a:rPr lang="en-US" sz="2400" dirty="0"/>
              <a:t>-- quality, amenities, price convenience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Retail</a:t>
            </a:r>
            <a:r>
              <a:rPr lang="en-US" sz="2400" dirty="0"/>
              <a:t>-- trade area, sales, competition, site access, visibility; growth patterns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Office</a:t>
            </a:r>
            <a:r>
              <a:rPr lang="en-US" sz="2400" dirty="0"/>
              <a:t>-- efficiency, costs, functionality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Industrial</a:t>
            </a:r>
            <a:r>
              <a:rPr lang="en-US" sz="2400" dirty="0"/>
              <a:t>-- functionality, regulatory compliance, access to labor, supplies, distribution channels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279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33 basis of real estate dema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39"/>
          <a:stretch/>
        </p:blipFill>
        <p:spPr bwMode="auto">
          <a:xfrm>
            <a:off x="3124200" y="914401"/>
            <a:ext cx="5181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488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Effects of employment, population on real estate demand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If employment and population increase, demand and prices increase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If employment and population decrease, the opposite occurs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Example: gold is mined out of the mine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r>
              <a:rPr lang="en-US" sz="2400" dirty="0"/>
              <a:t> boom town becomes ghost town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624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400" b="1" dirty="0"/>
              <a:t>Supply-demand indicators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Price, vacancy, absorption </a:t>
            </a:r>
            <a:r>
              <a:rPr lang="en-US" sz="2400" dirty="0"/>
              <a:t>indicate demand-supply trends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Vacancy</a:t>
            </a:r>
            <a:r>
              <a:rPr lang="en-US" sz="2400" dirty="0"/>
              <a:t> is existing, unoccupied supply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Absorption</a:t>
            </a:r>
            <a:r>
              <a:rPr lang="en-US" sz="2400" dirty="0"/>
              <a:t> is the "filling up" of vacancy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Occupancy rate </a:t>
            </a:r>
            <a:r>
              <a:rPr lang="en-US" sz="2400" dirty="0"/>
              <a:t>is reciprocal of vacancy rate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0266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34 real estate supply demand cyc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2"/>
          <a:stretch/>
        </p:blipFill>
        <p:spPr bwMode="auto">
          <a:xfrm>
            <a:off x="3124200" y="990600"/>
            <a:ext cx="5486400" cy="547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045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Why understand real estate market dynamics?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Recognize effects of economic trends on real estate transaction volume, prices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Forecast future conditions, trends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Apply economics to a particular property or site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93159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572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b="1" dirty="0"/>
              <a:t>Real estate supply-demand cycle</a:t>
            </a:r>
          </a:p>
          <a:p>
            <a:pPr marL="400050" lvl="1" indent="0">
              <a:buNone/>
            </a:pP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dirty="0"/>
              <a:t>Cycle starts at undersupply &gt; accelerated construction adds supply &gt; 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dirty="0"/>
              <a:t> Cycle reaches equilibrium &gt; construction continues however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dirty="0"/>
              <a:t>Cycle reaches oversupply &gt; construction stops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dirty="0"/>
              <a:t>Cycle reaches equilibrium &gt; demand absorbs supply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dirty="0"/>
              <a:t>Demand continues &gt; cycle returns to undersupply</a:t>
            </a:r>
            <a:br>
              <a:rPr lang="en-US" dirty="0"/>
            </a:br>
            <a:br>
              <a:rPr lang="en-US" sz="2400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08251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Real Estate Market Dynamics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</a:p>
          <a:p>
            <a:pPr marL="400050" lvl="1" indent="0">
              <a:buNone/>
            </a:pPr>
            <a:r>
              <a:rPr lang="en-US" sz="2600" b="1" dirty="0"/>
              <a:t>Market influences on supply and demand</a:t>
            </a:r>
          </a:p>
          <a:p>
            <a:pPr marL="400050" lvl="1" indent="0">
              <a:buNone/>
            </a:pP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Local economic factors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employment conditions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population trends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planning department factors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National economic trends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money supply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interest rates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inflation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government regulation at all levels</a:t>
            </a:r>
          </a:p>
          <a:p>
            <a:pPr marL="400050" lvl="1" indent="0">
              <a:buNone/>
            </a:pPr>
            <a:br>
              <a:rPr lang="en-US" sz="2600" dirty="0"/>
            </a:br>
            <a:br>
              <a:rPr lang="en-US" sz="2400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07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1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Supply and demand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Supply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goods or services available for sale, lease, or trade at any given time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Demand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goods or services desired for purchase, lease, or trade at any given time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Economic activity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production, distribution, sale of goods and services to meet demand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86000" y="-15240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609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Price and value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Price mechanism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quantified value of an exchange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Asking, bidding prices – amounts of value used to negotiate final price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final price – the ending amount of value following bidding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79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Components of value 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Desire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How bad do you want it?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Utility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How well can the item do the job?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Scarcity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How available is the item in relation to demand?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Purchasing power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How affordable is it?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448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Productivity and costs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Essential production costs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capital; materials; supplies; labor; management; overhead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maximize efficiency to minimize costs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Cost plus profit equals minimum price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May conflict with desire, utility scarcity variables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cannot profit after costs, cannot produce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93159" y="-15240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6903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Market interaction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The market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transaction arena where suppliers and demanders define value through the price mechanism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Supply and demand movements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supply increases relative to demand, price decreases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demand increases relative to supply, price increases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5240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89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32 supply demand and pric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30"/>
          <a:stretch/>
        </p:blipFill>
        <p:spPr bwMode="auto">
          <a:xfrm>
            <a:off x="3200400" y="990600"/>
            <a:ext cx="48768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013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15: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Market </a:t>
            </a:r>
            <a:br>
              <a:rPr lang="en-US" sz="2400" dirty="0"/>
            </a:br>
            <a:r>
              <a:rPr lang="en-US" sz="2400" dirty="0"/>
              <a:t>Economics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Market System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Market equilibrium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Supply and demand tend toward balance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Market equilibrium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price, cost, value theoretically the same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market imbalances caused by changes in supply or demand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Market System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Market Dynamics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-1447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#15 Real Estate Market Economics         Slide 15-9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140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896</TotalTime>
  <Words>1471</Words>
  <Application>Microsoft Office PowerPoint</Application>
  <PresentationFormat>On-screen Show (4:3)</PresentationFormat>
  <Paragraphs>313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Wingdings</vt:lpstr>
      <vt:lpstr>Office Theme</vt:lpstr>
      <vt:lpstr>1_Office Theme</vt:lpstr>
      <vt:lpstr>Unit 15: REAL ESTATE MARKET ECONOMICS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  <vt:lpstr># 15:  Real Estate Market  Economics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114</cp:revision>
  <cp:lastPrinted>2016-08-28T14:04:38Z</cp:lastPrinted>
  <dcterms:created xsi:type="dcterms:W3CDTF">2016-08-26T20:25:48Z</dcterms:created>
  <dcterms:modified xsi:type="dcterms:W3CDTF">2023-04-27T14:46:27Z</dcterms:modified>
</cp:coreProperties>
</file>